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72" r:id="rId6"/>
    <p:sldId id="262" r:id="rId7"/>
    <p:sldId id="263" r:id="rId8"/>
    <p:sldId id="273" r:id="rId9"/>
    <p:sldId id="265" r:id="rId10"/>
    <p:sldId id="260" r:id="rId11"/>
    <p:sldId id="261" r:id="rId12"/>
    <p:sldId id="266" r:id="rId13"/>
    <p:sldId id="270" r:id="rId14"/>
    <p:sldId id="267" r:id="rId15"/>
    <p:sldId id="268" r:id="rId16"/>
    <p:sldId id="271"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02E12AA2-831C-48A2-9CC7-B0632371DAF8}" type="datetimeFigureOut">
              <a:rPr lang="en-US" smtClean="0"/>
              <a:t>11/17/2016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041572A-63F7-4EC2-B7AB-D63A062DB7C6}"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E12AA2-831C-48A2-9CC7-B0632371DAF8}"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1572A-63F7-4EC2-B7AB-D63A062DB7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E12AA2-831C-48A2-9CC7-B0632371DAF8}"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1572A-63F7-4EC2-B7AB-D63A062DB7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2E12AA2-831C-48A2-9CC7-B0632371DAF8}"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41572A-63F7-4EC2-B7AB-D63A062DB7C6}"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2E12AA2-831C-48A2-9CC7-B0632371DAF8}" type="datetimeFigureOut">
              <a:rPr lang="en-US" smtClean="0"/>
              <a:t>11/17/2016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041572A-63F7-4EC2-B7AB-D63A062DB7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2E12AA2-831C-48A2-9CC7-B0632371DAF8}"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41572A-63F7-4EC2-B7AB-D63A062DB7C6}"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2E12AA2-831C-48A2-9CC7-B0632371DAF8}" type="datetimeFigureOut">
              <a:rPr lang="en-US" smtClean="0"/>
              <a:t>11/17/2016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41572A-63F7-4EC2-B7AB-D63A062DB7C6}"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2E12AA2-831C-48A2-9CC7-B0632371DAF8}" type="datetimeFigureOut">
              <a:rPr lang="en-US" smtClean="0"/>
              <a:t>11/17/2016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41572A-63F7-4EC2-B7AB-D63A062DB7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E12AA2-831C-48A2-9CC7-B0632371DAF8}" type="datetimeFigureOut">
              <a:rPr lang="en-US" smtClean="0"/>
              <a:t>11/17/2016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41572A-63F7-4EC2-B7AB-D63A062DB7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2E12AA2-831C-48A2-9CC7-B0632371DAF8}"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41572A-63F7-4EC2-B7AB-D63A062DB7C6}"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2E12AA2-831C-48A2-9CC7-B0632371DAF8}" type="datetimeFigureOut">
              <a:rPr lang="en-US" smtClean="0"/>
              <a:t>11/17/2016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041572A-63F7-4EC2-B7AB-D63A062DB7C6}"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2E12AA2-831C-48A2-9CC7-B0632371DAF8}" type="datetimeFigureOut">
              <a:rPr lang="en-US" smtClean="0"/>
              <a:t>11/17/2016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041572A-63F7-4EC2-B7AB-D63A062DB7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Michael Margel</a:t>
            </a:r>
          </a:p>
          <a:p>
            <a:r>
              <a:rPr lang="en-US" dirty="0"/>
              <a:t>Dec 2 2013</a:t>
            </a:r>
          </a:p>
          <a:p>
            <a:r>
              <a:rPr lang="en-US" dirty="0"/>
              <a:t>CSC 2524</a:t>
            </a:r>
          </a:p>
        </p:txBody>
      </p:sp>
      <p:sp>
        <p:nvSpPr>
          <p:cNvPr id="2" name="Title 1"/>
          <p:cNvSpPr>
            <a:spLocks noGrp="1"/>
          </p:cNvSpPr>
          <p:nvPr>
            <p:ph type="ctrTitle"/>
          </p:nvPr>
        </p:nvSpPr>
        <p:spPr/>
        <p:txBody>
          <a:bodyPr/>
          <a:lstStyle/>
          <a:p>
            <a:r>
              <a:rPr lang="en-US" b="1" dirty="0"/>
              <a:t>SURFBRD</a:t>
            </a:r>
          </a:p>
        </p:txBody>
      </p:sp>
    </p:spTree>
    <p:extLst>
      <p:ext uri="{BB962C8B-B14F-4D97-AF65-F5344CB8AC3E}">
        <p14:creationId xmlns:p14="http://schemas.microsoft.com/office/powerpoint/2010/main" val="388676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Decisions</a:t>
            </a:r>
          </a:p>
        </p:txBody>
      </p:sp>
      <p:sp>
        <p:nvSpPr>
          <p:cNvPr id="3" name="Content Placeholder 2"/>
          <p:cNvSpPr>
            <a:spLocks noGrp="1"/>
          </p:cNvSpPr>
          <p:nvPr>
            <p:ph sz="quarter" idx="1"/>
          </p:nvPr>
        </p:nvSpPr>
        <p:spPr/>
        <p:txBody>
          <a:bodyPr/>
          <a:lstStyle/>
          <a:p>
            <a:r>
              <a:rPr lang="en-US" dirty="0"/>
              <a:t>Original design focused exclusively on allowing users to share files easily and work together</a:t>
            </a:r>
          </a:p>
          <a:p>
            <a:pPr lvl="1"/>
            <a:r>
              <a:rPr lang="en-US" dirty="0"/>
              <a:t>Included features like highlighting sections of a file and annotation files</a:t>
            </a:r>
          </a:p>
          <a:p>
            <a:r>
              <a:rPr lang="en-US" dirty="0"/>
              <a:t>Originally, multiple users would have been able to work at a single physical workstation</a:t>
            </a:r>
          </a:p>
          <a:p>
            <a:pPr lvl="1"/>
            <a:r>
              <a:rPr lang="en-US" dirty="0"/>
              <a:t>This was changed due to size restrictions</a:t>
            </a:r>
          </a:p>
          <a:p>
            <a:pPr lvl="1"/>
            <a:r>
              <a:rPr lang="en-US" dirty="0"/>
              <a:t>Given the amount of space a single user needed, it was not feasible to have more than 1 person use the device at once</a:t>
            </a:r>
          </a:p>
        </p:txBody>
      </p:sp>
    </p:spTree>
    <p:extLst>
      <p:ext uri="{BB962C8B-B14F-4D97-AF65-F5344CB8AC3E}">
        <p14:creationId xmlns:p14="http://schemas.microsoft.com/office/powerpoint/2010/main" val="2832603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Decisions</a:t>
            </a:r>
          </a:p>
        </p:txBody>
      </p:sp>
      <p:sp>
        <p:nvSpPr>
          <p:cNvPr id="3" name="Content Placeholder 2"/>
          <p:cNvSpPr>
            <a:spLocks noGrp="1"/>
          </p:cNvSpPr>
          <p:nvPr>
            <p:ph sz="quarter" idx="1"/>
          </p:nvPr>
        </p:nvSpPr>
        <p:spPr/>
        <p:txBody>
          <a:bodyPr/>
          <a:lstStyle/>
          <a:p>
            <a:r>
              <a:rPr lang="en-US" dirty="0"/>
              <a:t>During development, the focus was shifted to allowing users to move their virtual workspace, first by using their keyboard, then by using any object</a:t>
            </a:r>
          </a:p>
          <a:p>
            <a:pPr lvl="1"/>
            <a:r>
              <a:rPr lang="en-US" dirty="0"/>
              <a:t>Part of the motivation was that most of the work that this entailed was already done by allowing file sharing</a:t>
            </a:r>
          </a:p>
          <a:p>
            <a:pPr lvl="1"/>
            <a:r>
              <a:rPr lang="en-US" dirty="0"/>
              <a:t>This idea also has much more potential and more interesting applications than simple file sharing</a:t>
            </a:r>
          </a:p>
        </p:txBody>
      </p:sp>
    </p:spTree>
    <p:extLst>
      <p:ext uri="{BB962C8B-B14F-4D97-AF65-F5344CB8AC3E}">
        <p14:creationId xmlns:p14="http://schemas.microsoft.com/office/powerpoint/2010/main" val="72018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a:t>
            </a:r>
          </a:p>
        </p:txBody>
      </p:sp>
      <p:sp>
        <p:nvSpPr>
          <p:cNvPr id="3" name="Content Placeholder 2"/>
          <p:cNvSpPr>
            <a:spLocks noGrp="1"/>
          </p:cNvSpPr>
          <p:nvPr>
            <p:ph sz="quarter" idx="1"/>
          </p:nvPr>
        </p:nvSpPr>
        <p:spPr/>
        <p:txBody>
          <a:bodyPr/>
          <a:lstStyle/>
          <a:p>
            <a:r>
              <a:rPr lang="en-US" dirty="0"/>
              <a:t>Video available separately</a:t>
            </a:r>
          </a:p>
          <a:p>
            <a:r>
              <a:rPr lang="en-US" dirty="0"/>
              <a:t>Removed to </a:t>
            </a:r>
            <a:r>
              <a:rPr lang="en-US"/>
              <a:t>reduce size of file</a:t>
            </a:r>
            <a:endParaRPr lang="en-CA"/>
          </a:p>
        </p:txBody>
      </p:sp>
    </p:spTree>
    <p:extLst>
      <p:ext uri="{BB962C8B-B14F-4D97-AF65-F5344CB8AC3E}">
        <p14:creationId xmlns:p14="http://schemas.microsoft.com/office/powerpoint/2010/main" val="2802683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Hypothetical Evaluation</a:t>
            </a:r>
          </a:p>
        </p:txBody>
      </p:sp>
      <p:sp>
        <p:nvSpPr>
          <p:cNvPr id="3" name="Content Placeholder 2"/>
          <p:cNvSpPr>
            <a:spLocks noGrp="1"/>
          </p:cNvSpPr>
          <p:nvPr>
            <p:ph sz="quarter" idx="1"/>
          </p:nvPr>
        </p:nvSpPr>
        <p:spPr/>
        <p:txBody>
          <a:bodyPr/>
          <a:lstStyle/>
          <a:p>
            <a:r>
              <a:rPr lang="en-US" dirty="0"/>
              <a:t>Because this is not meant to be a study on whether users can learn to use the system, they will be taught how to use it</a:t>
            </a:r>
          </a:p>
          <a:p>
            <a:r>
              <a:rPr lang="en-US" dirty="0"/>
              <a:t>Test would consist of various tasks</a:t>
            </a:r>
          </a:p>
          <a:p>
            <a:pPr lvl="1"/>
            <a:r>
              <a:rPr lang="en-US" dirty="0"/>
              <a:t>Creating a file with given contents</a:t>
            </a:r>
          </a:p>
          <a:p>
            <a:pPr lvl="1"/>
            <a:r>
              <a:rPr lang="en-US" dirty="0"/>
              <a:t>Sharing a certain file</a:t>
            </a:r>
          </a:p>
          <a:p>
            <a:pPr lvl="1"/>
            <a:r>
              <a:rPr lang="en-US" dirty="0"/>
              <a:t>Getting a file from another user and editing it</a:t>
            </a:r>
          </a:p>
          <a:p>
            <a:pPr lvl="1"/>
            <a:r>
              <a:rPr lang="en-US"/>
              <a:t>Etc.</a:t>
            </a:r>
            <a:endParaRPr lang="en-US" dirty="0"/>
          </a:p>
        </p:txBody>
      </p:sp>
    </p:spTree>
    <p:extLst>
      <p:ext uri="{BB962C8B-B14F-4D97-AF65-F5344CB8AC3E}">
        <p14:creationId xmlns:p14="http://schemas.microsoft.com/office/powerpoint/2010/main" val="4112083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Worst For</a:t>
            </a:r>
          </a:p>
        </p:txBody>
      </p:sp>
      <p:sp>
        <p:nvSpPr>
          <p:cNvPr id="3" name="Content Placeholder 2"/>
          <p:cNvSpPr>
            <a:spLocks noGrp="1"/>
          </p:cNvSpPr>
          <p:nvPr>
            <p:ph sz="quarter" idx="1"/>
          </p:nvPr>
        </p:nvSpPr>
        <p:spPr/>
        <p:txBody>
          <a:bodyPr/>
          <a:lstStyle/>
          <a:p>
            <a:r>
              <a:rPr lang="en-US" dirty="0"/>
              <a:t>Currently, the software only supports text documents, so it would need to be improved before it can be used for other applications</a:t>
            </a:r>
          </a:p>
          <a:p>
            <a:r>
              <a:rPr lang="en-US" dirty="0"/>
              <a:t>Because this uses cloud-based storage, it can only be used effectively when the devices are grouped by a LAN</a:t>
            </a:r>
          </a:p>
          <a:p>
            <a:r>
              <a:rPr lang="en-US" dirty="0"/>
              <a:t>As well, it works best only when the physical devices are very close to each other, ideally within the same room</a:t>
            </a:r>
          </a:p>
        </p:txBody>
      </p:sp>
    </p:spTree>
    <p:extLst>
      <p:ext uri="{BB962C8B-B14F-4D97-AF65-F5344CB8AC3E}">
        <p14:creationId xmlns:p14="http://schemas.microsoft.com/office/powerpoint/2010/main" val="2655921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Best For</a:t>
            </a:r>
          </a:p>
        </p:txBody>
      </p:sp>
      <p:sp>
        <p:nvSpPr>
          <p:cNvPr id="3" name="Content Placeholder 2"/>
          <p:cNvSpPr>
            <a:spLocks noGrp="1"/>
          </p:cNvSpPr>
          <p:nvPr>
            <p:ph sz="quarter" idx="1"/>
          </p:nvPr>
        </p:nvSpPr>
        <p:spPr/>
        <p:txBody>
          <a:bodyPr/>
          <a:lstStyle/>
          <a:p>
            <a:r>
              <a:rPr lang="en-US" dirty="0"/>
              <a:t>This system works best in scenarios where group member are not necessarily at the same workstation for the entire duration</a:t>
            </a:r>
          </a:p>
          <a:p>
            <a:r>
              <a:rPr lang="en-US" dirty="0"/>
              <a:t>It also works well for single users who might switch between workstations rather frequently</a:t>
            </a:r>
          </a:p>
          <a:p>
            <a:pPr marL="0" indent="0">
              <a:buNone/>
            </a:pPr>
            <a:endParaRPr lang="en-US" dirty="0"/>
          </a:p>
        </p:txBody>
      </p:sp>
    </p:spTree>
    <p:extLst>
      <p:ext uri="{BB962C8B-B14F-4D97-AF65-F5344CB8AC3E}">
        <p14:creationId xmlns:p14="http://schemas.microsoft.com/office/powerpoint/2010/main" val="3273726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Issues</a:t>
            </a:r>
            <a:endParaRPr lang="en-CA" dirty="0"/>
          </a:p>
        </p:txBody>
      </p:sp>
      <p:sp>
        <p:nvSpPr>
          <p:cNvPr id="3" name="Content Placeholder 2"/>
          <p:cNvSpPr>
            <a:spLocks noGrp="1"/>
          </p:cNvSpPr>
          <p:nvPr>
            <p:ph sz="quarter" idx="1"/>
          </p:nvPr>
        </p:nvSpPr>
        <p:spPr/>
        <p:txBody>
          <a:bodyPr/>
          <a:lstStyle/>
          <a:p>
            <a:r>
              <a:rPr lang="en-US" dirty="0"/>
              <a:t>The SUR40 is very sensitive to input</a:t>
            </a:r>
          </a:p>
          <a:p>
            <a:pPr lvl="1"/>
            <a:r>
              <a:rPr lang="en-US" dirty="0"/>
              <a:t>As a result, it is not very precise</a:t>
            </a:r>
          </a:p>
          <a:p>
            <a:pPr lvl="1"/>
            <a:r>
              <a:rPr lang="en-US" dirty="0"/>
              <a:t>Often detects motion above the display, which interfered with gestures</a:t>
            </a:r>
          </a:p>
          <a:p>
            <a:pPr lvl="1"/>
            <a:endParaRPr lang="en-CA" dirty="0"/>
          </a:p>
        </p:txBody>
      </p:sp>
    </p:spTree>
    <p:extLst>
      <p:ext uri="{BB962C8B-B14F-4D97-AF65-F5344CB8AC3E}">
        <p14:creationId xmlns:p14="http://schemas.microsoft.com/office/powerpoint/2010/main" val="1804512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Work</a:t>
            </a:r>
          </a:p>
        </p:txBody>
      </p:sp>
      <p:sp>
        <p:nvSpPr>
          <p:cNvPr id="3" name="Content Placeholder 2"/>
          <p:cNvSpPr>
            <a:spLocks noGrp="1"/>
          </p:cNvSpPr>
          <p:nvPr>
            <p:ph sz="quarter" idx="1"/>
          </p:nvPr>
        </p:nvSpPr>
        <p:spPr/>
        <p:txBody>
          <a:bodyPr>
            <a:normAutofit fontScale="92500" lnSpcReduction="20000"/>
          </a:bodyPr>
          <a:lstStyle/>
          <a:p>
            <a:r>
              <a:rPr lang="en-US" dirty="0"/>
              <a:t>Improved UI</a:t>
            </a:r>
          </a:p>
          <a:p>
            <a:r>
              <a:rPr lang="en-US" dirty="0"/>
              <a:t>Expand it to allow other types of programs</a:t>
            </a:r>
          </a:p>
          <a:p>
            <a:pPr lvl="1"/>
            <a:r>
              <a:rPr lang="en-US" dirty="0"/>
              <a:t>e.g. Paint programs, spreadsheets, IDEs, etc.</a:t>
            </a:r>
          </a:p>
          <a:p>
            <a:r>
              <a:rPr lang="en-US" dirty="0"/>
              <a:t>Test whether a “small screen” version could be viable</a:t>
            </a:r>
          </a:p>
          <a:p>
            <a:r>
              <a:rPr lang="en-US" dirty="0"/>
              <a:t>Extend the system to vertical displays</a:t>
            </a:r>
          </a:p>
          <a:p>
            <a:pPr lvl="1"/>
            <a:r>
              <a:rPr lang="en-US" dirty="0"/>
              <a:t>Similar to “drawing on the wall” idea from i-LAND</a:t>
            </a:r>
          </a:p>
          <a:p>
            <a:r>
              <a:rPr lang="en-US" dirty="0"/>
              <a:t>Explore letting users use their key to import open files</a:t>
            </a:r>
          </a:p>
          <a:p>
            <a:pPr lvl="1"/>
            <a:r>
              <a:rPr lang="en-US" dirty="0"/>
              <a:t>Especially in conjunction with “drawing on the wall”</a:t>
            </a:r>
          </a:p>
          <a:p>
            <a:r>
              <a:rPr lang="en-US" dirty="0"/>
              <a:t>Real-time file synchronization</a:t>
            </a:r>
          </a:p>
          <a:p>
            <a:pPr lvl="1"/>
            <a:r>
              <a:rPr lang="en-US" dirty="0"/>
              <a:t>Similar to Google Docs</a:t>
            </a:r>
          </a:p>
          <a:p>
            <a:r>
              <a:rPr lang="en-US" dirty="0"/>
              <a:t>Reassess the idea of multiple users on a single workstation</a:t>
            </a:r>
          </a:p>
          <a:p>
            <a:pPr lvl="1"/>
            <a:r>
              <a:rPr lang="en-US" dirty="0"/>
              <a:t>Perhaps using a large (room-sized) workstation</a:t>
            </a:r>
          </a:p>
        </p:txBody>
      </p:sp>
    </p:spTree>
    <p:extLst>
      <p:ext uri="{BB962C8B-B14F-4D97-AF65-F5344CB8AC3E}">
        <p14:creationId xmlns:p14="http://schemas.microsoft.com/office/powerpoint/2010/main" val="2836505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SURFBRD?</a:t>
            </a:r>
          </a:p>
        </p:txBody>
      </p:sp>
      <p:sp>
        <p:nvSpPr>
          <p:cNvPr id="3" name="Content Placeholder 2"/>
          <p:cNvSpPr>
            <a:spLocks noGrp="1"/>
          </p:cNvSpPr>
          <p:nvPr>
            <p:ph sz="quarter" idx="1"/>
          </p:nvPr>
        </p:nvSpPr>
        <p:spPr/>
        <p:txBody>
          <a:bodyPr/>
          <a:lstStyle/>
          <a:p>
            <a:r>
              <a:rPr lang="en-US" dirty="0" err="1"/>
              <a:t>SURFace</a:t>
            </a:r>
            <a:r>
              <a:rPr lang="en-US" dirty="0"/>
              <a:t>-Based Remote Desktop</a:t>
            </a:r>
          </a:p>
          <a:p>
            <a:pPr lvl="1"/>
            <a:r>
              <a:rPr lang="en-US" dirty="0"/>
              <a:t>Pronounced “Surfboard”</a:t>
            </a:r>
          </a:p>
          <a:p>
            <a:pPr lvl="1"/>
            <a:endParaRPr lang="en-US" dirty="0"/>
          </a:p>
          <a:p>
            <a:r>
              <a:rPr lang="en-US" dirty="0"/>
              <a:t>A desktop environment that allows users to quickly and easily move their desktops (virtual workspaces) from one physical workstation to another, as well as enable them to easily share files with other users</a:t>
            </a:r>
          </a:p>
          <a:p>
            <a:endParaRPr lang="en-US" dirty="0"/>
          </a:p>
        </p:txBody>
      </p:sp>
    </p:spTree>
    <p:extLst>
      <p:ext uri="{BB962C8B-B14F-4D97-AF65-F5344CB8AC3E}">
        <p14:creationId xmlns:p14="http://schemas.microsoft.com/office/powerpoint/2010/main" val="873871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 of Use</a:t>
            </a:r>
          </a:p>
        </p:txBody>
      </p:sp>
      <p:sp>
        <p:nvSpPr>
          <p:cNvPr id="3" name="Content Placeholder 2"/>
          <p:cNvSpPr>
            <a:spLocks noGrp="1"/>
          </p:cNvSpPr>
          <p:nvPr>
            <p:ph sz="quarter" idx="1"/>
          </p:nvPr>
        </p:nvSpPr>
        <p:spPr/>
        <p:txBody>
          <a:bodyPr>
            <a:normAutofit/>
          </a:bodyPr>
          <a:lstStyle/>
          <a:p>
            <a:r>
              <a:rPr lang="en-US" dirty="0"/>
              <a:t>To be used in a team-based environment, where the group may need to split into smaller groups in order to accomplish a task and then regroup</a:t>
            </a:r>
          </a:p>
          <a:p>
            <a:endParaRPr lang="en-US" dirty="0"/>
          </a:p>
          <a:p>
            <a:r>
              <a:rPr lang="en-US" dirty="0"/>
              <a:t>Designed to allow users to take their virtual workspaces with them when they move to a new physical workspace</a:t>
            </a:r>
          </a:p>
          <a:p>
            <a:pPr lvl="1"/>
            <a:r>
              <a:rPr lang="en-US" dirty="0"/>
              <a:t>For instance, when the group splits up</a:t>
            </a:r>
          </a:p>
          <a:p>
            <a:r>
              <a:rPr lang="en-US" dirty="0"/>
              <a:t>Designed to allow easy sharing and synchronization of files</a:t>
            </a:r>
          </a:p>
          <a:p>
            <a:pPr lvl="1"/>
            <a:r>
              <a:rPr lang="en-US" dirty="0"/>
              <a:t>For sharing between groups</a:t>
            </a:r>
          </a:p>
        </p:txBody>
      </p:sp>
    </p:spTree>
    <p:extLst>
      <p:ext uri="{BB962C8B-B14F-4D97-AF65-F5344CB8AC3E}">
        <p14:creationId xmlns:p14="http://schemas.microsoft.com/office/powerpoint/2010/main" val="3188414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a:t>
            </a:r>
          </a:p>
        </p:txBody>
      </p:sp>
      <p:sp>
        <p:nvSpPr>
          <p:cNvPr id="3" name="Content Placeholder 2"/>
          <p:cNvSpPr>
            <a:spLocks noGrp="1"/>
          </p:cNvSpPr>
          <p:nvPr>
            <p:ph sz="quarter" idx="1"/>
          </p:nvPr>
        </p:nvSpPr>
        <p:spPr/>
        <p:txBody>
          <a:bodyPr/>
          <a:lstStyle/>
          <a:p>
            <a:r>
              <a:rPr lang="en-US" dirty="0"/>
              <a:t>SUR40  (Surface 2.0)</a:t>
            </a:r>
          </a:p>
          <a:p>
            <a:r>
              <a:rPr lang="en-US" dirty="0"/>
              <a:t>Windows 7</a:t>
            </a:r>
          </a:p>
          <a:p>
            <a:r>
              <a:rPr lang="en-US" dirty="0"/>
              <a:t>.NET 4.5</a:t>
            </a:r>
          </a:p>
          <a:p>
            <a:r>
              <a:rPr lang="en-US" dirty="0"/>
              <a:t>Keyboard recommended</a:t>
            </a:r>
          </a:p>
        </p:txBody>
      </p:sp>
    </p:spTree>
    <p:extLst>
      <p:ext uri="{BB962C8B-B14F-4D97-AF65-F5344CB8AC3E}">
        <p14:creationId xmlns:p14="http://schemas.microsoft.com/office/powerpoint/2010/main" val="233768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609600" y="476250"/>
            <a:ext cx="8001000" cy="6000750"/>
          </a:xfrm>
        </p:spPr>
      </p:pic>
    </p:spTree>
    <p:extLst>
      <p:ext uri="{BB962C8B-B14F-4D97-AF65-F5344CB8AC3E}">
        <p14:creationId xmlns:p14="http://schemas.microsoft.com/office/powerpoint/2010/main" val="829350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Motivating Papers</a:t>
            </a:r>
          </a:p>
        </p:txBody>
      </p:sp>
      <p:sp>
        <p:nvSpPr>
          <p:cNvPr id="3" name="Content Placeholder 2"/>
          <p:cNvSpPr>
            <a:spLocks noGrp="1"/>
          </p:cNvSpPr>
          <p:nvPr>
            <p:ph sz="quarter" idx="1"/>
          </p:nvPr>
        </p:nvSpPr>
        <p:spPr/>
        <p:txBody>
          <a:bodyPr/>
          <a:lstStyle/>
          <a:p>
            <a:r>
              <a:rPr lang="en-US" dirty="0"/>
              <a:t>i-LAND: An interactive Landscape for Creativity and Innovation (</a:t>
            </a:r>
            <a:r>
              <a:rPr lang="en-US" dirty="0" err="1"/>
              <a:t>Streitz</a:t>
            </a:r>
            <a:r>
              <a:rPr lang="en-US" dirty="0"/>
              <a:t> et al, 1999)</a:t>
            </a:r>
          </a:p>
          <a:p>
            <a:pPr lvl="1"/>
            <a:r>
              <a:rPr lang="en-US" dirty="0"/>
              <a:t>Introduced idea of a continuous workspace, where users could easily transfer files between workspaces (</a:t>
            </a:r>
            <a:r>
              <a:rPr lang="en-US" dirty="0" err="1"/>
              <a:t>eg</a:t>
            </a:r>
            <a:r>
              <a:rPr lang="en-US" dirty="0"/>
              <a:t>. Move an image from a laptop to a wall display)</a:t>
            </a:r>
          </a:p>
          <a:p>
            <a:pPr lvl="1"/>
            <a:r>
              <a:rPr lang="en-US" dirty="0"/>
              <a:t>Also introduced the idea of a “bridge” – a physical object that can be used to transfer a file from one device to another</a:t>
            </a:r>
          </a:p>
          <a:p>
            <a:pPr lvl="1"/>
            <a:endParaRPr lang="en-US" dirty="0"/>
          </a:p>
          <a:p>
            <a:endParaRPr lang="en-US" dirty="0"/>
          </a:p>
        </p:txBody>
      </p:sp>
    </p:spTree>
    <p:extLst>
      <p:ext uri="{BB962C8B-B14F-4D97-AF65-F5344CB8AC3E}">
        <p14:creationId xmlns:p14="http://schemas.microsoft.com/office/powerpoint/2010/main" val="1738911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Motivating Papers</a:t>
            </a:r>
          </a:p>
        </p:txBody>
      </p:sp>
      <p:sp>
        <p:nvSpPr>
          <p:cNvPr id="3" name="Content Placeholder 2"/>
          <p:cNvSpPr>
            <a:spLocks noGrp="1"/>
          </p:cNvSpPr>
          <p:nvPr>
            <p:ph sz="quarter" idx="1"/>
          </p:nvPr>
        </p:nvSpPr>
        <p:spPr/>
        <p:txBody>
          <a:bodyPr/>
          <a:lstStyle/>
          <a:p>
            <a:r>
              <a:rPr lang="en-US" dirty="0"/>
              <a:t>Augmenting Interactive Tables with Mice &amp; Keyboards (Hartmann et al, 2008)</a:t>
            </a:r>
          </a:p>
          <a:p>
            <a:pPr lvl="1"/>
            <a:r>
              <a:rPr lang="en-US" dirty="0"/>
              <a:t>Paper discussed in class, showing ways that a keyboard can be used to augment the abilities of interactive tables</a:t>
            </a:r>
          </a:p>
          <a:p>
            <a:pPr lvl="1"/>
            <a:r>
              <a:rPr lang="en-US" dirty="0"/>
              <a:t>Introduced the idea of using the keyboard as a tool to control access to programs and files, instead of just an input device</a:t>
            </a:r>
          </a:p>
        </p:txBody>
      </p:sp>
    </p:spTree>
    <p:extLst>
      <p:ext uri="{BB962C8B-B14F-4D97-AF65-F5344CB8AC3E}">
        <p14:creationId xmlns:p14="http://schemas.microsoft.com/office/powerpoint/2010/main" val="967630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Least Helpful Papers</a:t>
            </a:r>
            <a:endParaRPr lang="en-CA" dirty="0"/>
          </a:p>
        </p:txBody>
      </p:sp>
      <p:sp>
        <p:nvSpPr>
          <p:cNvPr id="3" name="Content Placeholder 2"/>
          <p:cNvSpPr>
            <a:spLocks noGrp="1"/>
          </p:cNvSpPr>
          <p:nvPr>
            <p:ph sz="quarter" idx="1"/>
          </p:nvPr>
        </p:nvSpPr>
        <p:spPr/>
        <p:txBody>
          <a:bodyPr/>
          <a:lstStyle/>
          <a:p>
            <a:r>
              <a:rPr lang="en-US" dirty="0"/>
              <a:t>Most papers from this course were not relevant to this project</a:t>
            </a:r>
          </a:p>
          <a:p>
            <a:pPr lvl="1"/>
            <a:r>
              <a:rPr lang="en-US" dirty="0"/>
              <a:t>Pens</a:t>
            </a:r>
          </a:p>
          <a:p>
            <a:pPr lvl="1"/>
            <a:r>
              <a:rPr lang="en-US" dirty="0"/>
              <a:t>Speech</a:t>
            </a:r>
          </a:p>
          <a:p>
            <a:pPr lvl="1"/>
            <a:r>
              <a:rPr lang="en-US" dirty="0"/>
              <a:t>Muscles</a:t>
            </a:r>
          </a:p>
          <a:p>
            <a:pPr lvl="1"/>
            <a:r>
              <a:rPr lang="en-US" dirty="0"/>
              <a:t>Physics</a:t>
            </a:r>
          </a:p>
          <a:p>
            <a:pPr lvl="1"/>
            <a:r>
              <a:rPr lang="en-US" dirty="0"/>
              <a:t>Gestures</a:t>
            </a:r>
          </a:p>
        </p:txBody>
      </p:sp>
    </p:spTree>
    <p:extLst>
      <p:ext uri="{BB962C8B-B14F-4D97-AF65-F5344CB8AC3E}">
        <p14:creationId xmlns:p14="http://schemas.microsoft.com/office/powerpoint/2010/main" val="2025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Usage</a:t>
            </a:r>
          </a:p>
        </p:txBody>
      </p:sp>
      <p:sp>
        <p:nvSpPr>
          <p:cNvPr id="3" name="Content Placeholder 2"/>
          <p:cNvSpPr>
            <a:spLocks noGrp="1"/>
          </p:cNvSpPr>
          <p:nvPr>
            <p:ph sz="quarter" idx="1"/>
          </p:nvPr>
        </p:nvSpPr>
        <p:spPr/>
        <p:txBody>
          <a:bodyPr>
            <a:normAutofit fontScale="92500" lnSpcReduction="20000"/>
          </a:bodyPr>
          <a:lstStyle/>
          <a:p>
            <a:r>
              <a:rPr lang="en-US" dirty="0"/>
              <a:t>A group of 4 people is working on a project</a:t>
            </a:r>
          </a:p>
          <a:p>
            <a:r>
              <a:rPr lang="en-US" dirty="0"/>
              <a:t>They then split into 2 groups of 2 people, so each subgroup can work on a different aspect of the problem</a:t>
            </a:r>
          </a:p>
          <a:p>
            <a:r>
              <a:rPr lang="en-US" dirty="0"/>
              <a:t>One user can log in to each station using a key, and import their existing workspace</a:t>
            </a:r>
          </a:p>
          <a:p>
            <a:pPr lvl="1"/>
            <a:r>
              <a:rPr lang="en-US" dirty="0"/>
              <a:t>This allows them to switch stations without disrupting their workspace</a:t>
            </a:r>
          </a:p>
          <a:p>
            <a:r>
              <a:rPr lang="en-US" dirty="0"/>
              <a:t>The subgroups can easily send files back and forth, and can synchronize their files</a:t>
            </a:r>
          </a:p>
          <a:p>
            <a:r>
              <a:rPr lang="en-US" dirty="0"/>
              <a:t>If a group forgets to send a required file, they can use their key to load the files onto another workstation </a:t>
            </a:r>
          </a:p>
          <a:p>
            <a:r>
              <a:rPr lang="en-US" dirty="0"/>
              <a:t>Once a subgroup is finished working on their part of the problem, they can simply regroup at the original workstation</a:t>
            </a:r>
          </a:p>
        </p:txBody>
      </p:sp>
    </p:spTree>
    <p:extLst>
      <p:ext uri="{BB962C8B-B14F-4D97-AF65-F5344CB8AC3E}">
        <p14:creationId xmlns:p14="http://schemas.microsoft.com/office/powerpoint/2010/main" val="724035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313</TotalTime>
  <Words>843</Words>
  <Application>Microsoft Office PowerPoint</Application>
  <PresentationFormat>On-screen Show (4:3)</PresentationFormat>
  <Paragraphs>88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Franklin Gothic Book</vt:lpstr>
      <vt:lpstr>Perpetua</vt:lpstr>
      <vt:lpstr>Wingdings 2</vt:lpstr>
      <vt:lpstr>Equity</vt:lpstr>
      <vt:lpstr>SURFBRD</vt:lpstr>
      <vt:lpstr>What is SURFBRD?</vt:lpstr>
      <vt:lpstr>Context of Use</vt:lpstr>
      <vt:lpstr>Hardware</vt:lpstr>
      <vt:lpstr>PowerPoint Presentation</vt:lpstr>
      <vt:lpstr>Motivating Papers</vt:lpstr>
      <vt:lpstr>Motivating Papers</vt:lpstr>
      <vt:lpstr>Least Helpful Papers</vt:lpstr>
      <vt:lpstr>Sample Usage</vt:lpstr>
      <vt:lpstr>Design Decisions</vt:lpstr>
      <vt:lpstr>Design Decisions</vt:lpstr>
      <vt:lpstr>Demo</vt:lpstr>
      <vt:lpstr>Hypothetical Evaluation</vt:lpstr>
      <vt:lpstr>Worst For</vt:lpstr>
      <vt:lpstr>Best For</vt:lpstr>
      <vt:lpstr>Current Issues</vt:lpstr>
      <vt:lpstr>Future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SurfBRD</dc:title>
  <dc:creator>Mike</dc:creator>
  <cp:lastModifiedBy>Michael Margel</cp:lastModifiedBy>
  <cp:revision>57</cp:revision>
  <dcterms:created xsi:type="dcterms:W3CDTF">2013-12-02T05:04:34Z</dcterms:created>
  <dcterms:modified xsi:type="dcterms:W3CDTF">2016-11-17T06:38:22Z</dcterms:modified>
</cp:coreProperties>
</file>